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57" r:id="rId5"/>
    <p:sldId id="285" r:id="rId6"/>
    <p:sldId id="286" r:id="rId7"/>
    <p:sldId id="258" r:id="rId8"/>
    <p:sldId id="261" r:id="rId9"/>
    <p:sldId id="271" r:id="rId10"/>
    <p:sldId id="284" r:id="rId11"/>
    <p:sldId id="263" r:id="rId12"/>
    <p:sldId id="264" r:id="rId13"/>
    <p:sldId id="265" r:id="rId14"/>
    <p:sldId id="266" r:id="rId15"/>
    <p:sldId id="272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png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1.png"/><Relationship Id="rId2" Type="http://schemas.openxmlformats.org/officeDocument/2006/relationships/tags" Target="../tags/tag44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1.pn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>
            <p:custDataLst>
              <p:tags r:id="rId7"/>
            </p:custDataLst>
          </p:nvPr>
        </p:nvGrpSpPr>
        <p:grpSpPr>
          <a:xfrm>
            <a:off x="-12088" y="481090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669924" y="3368788"/>
            <a:ext cx="6245226" cy="642000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669924" y="2087287"/>
            <a:ext cx="6245226" cy="1200329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0"/>
          <a:stretch>
            <a:fillRect/>
          </a:stretch>
        </p:blipFill>
        <p:spPr>
          <a:xfrm>
            <a:off x="-1" y="3638550"/>
            <a:ext cx="12192001" cy="32194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7200" b="1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 rot="5400000" flipH="1">
            <a:off x="-1047033" y="1047032"/>
            <a:ext cx="2651760" cy="557695"/>
            <a:chOff x="-12088" y="4794394"/>
            <a:chExt cx="12204089" cy="2063607"/>
          </a:xfrm>
        </p:grpSpPr>
        <p:sp>
          <p:nvSpPr>
            <p:cNvPr id="8" name="任意多边形: 形状 25"/>
            <p:cNvSpPr/>
            <p:nvPr>
              <p:custDataLst>
                <p:tags r:id="rId3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9" name="任意多边形: 形状 26"/>
            <p:cNvSpPr/>
            <p:nvPr>
              <p:custDataLst>
                <p:tags r:id="rId4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27"/>
            <p:cNvSpPr/>
            <p:nvPr>
              <p:custDataLst>
                <p:tags r:id="rId5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11" name="任意多边形: 形状 28"/>
            <p:cNvSpPr/>
            <p:nvPr>
              <p:custDataLst>
                <p:tags r:id="rId6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69000" y="900752"/>
            <a:ext cx="10854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anchor="b" anchorCtr="0">
            <a:normAutofit/>
          </a:bodyPr>
          <a:lstStyle>
            <a:lvl1pPr algn="l">
              <a:defRPr sz="5400" b="1" baseline="0">
                <a:solidFill>
                  <a:srgbClr val="003D6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0"/>
          <a:stretch>
            <a:fillRect/>
          </a:stretch>
        </p:blipFill>
        <p:spPr>
          <a:xfrm>
            <a:off x="-1" y="3638550"/>
            <a:ext cx="12192001" cy="321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0"/>
          <a:stretch>
            <a:fillRect/>
          </a:stretch>
        </p:blipFill>
        <p:spPr>
          <a:xfrm>
            <a:off x="-1" y="3638550"/>
            <a:ext cx="12192001" cy="321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0"/>
          <a:stretch>
            <a:fillRect/>
          </a:stretch>
        </p:blipFill>
        <p:spPr>
          <a:xfrm>
            <a:off x="-1" y="3638550"/>
            <a:ext cx="12192001" cy="321945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0"/>
          <a:stretch>
            <a:fillRect/>
          </a:stretch>
        </p:blipFill>
        <p:spPr>
          <a:xfrm>
            <a:off x="-1" y="3638550"/>
            <a:ext cx="12192001" cy="321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0"/>
          <a:stretch>
            <a:fillRect/>
          </a:stretch>
        </p:blipFill>
        <p:spPr>
          <a:xfrm>
            <a:off x="-1" y="3638550"/>
            <a:ext cx="12192001" cy="321945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9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9925" y="2087245"/>
            <a:ext cx="9599930" cy="120015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CT</a:t>
            </a:r>
            <a:r>
              <a:rPr lang="zh-CN" altLang="en-US">
                <a:sym typeface="+mn-ea"/>
              </a:rPr>
              <a:t>断层扫描预处理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2720" y="1012825"/>
            <a:ext cx="7957820" cy="5388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9925" y="1163320"/>
            <a:ext cx="2613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接着可以将每张图片都画出来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肺部是CT扫描中较暗的区域。 肺内的明亮区域是血管或空气。 在所有地方使用604（-400HU）的阈值，因为在实验中发现它工作得很好。 我们从CT扫描图像的每个切片中分割出肺部结构，尽量不要放过附着在肺壁上的可能区域。 有一些可能附着在肺壁上的结节。</a:t>
            </a:r>
            <a:endParaRPr lang="zh-CN" altLang="en-US"/>
          </a:p>
          <a:p>
            <a:r>
              <a:rPr lang="zh-CN" altLang="en-US"/>
              <a:t>文献：Automated Segmentation of Lung Regions using Morphological Operators in CT scan</a:t>
            </a:r>
            <a:r>
              <a:rPr lang="en-US" altLang="zh-CN"/>
              <a:t>(</a:t>
            </a:r>
            <a:r>
              <a:t>中建议</a:t>
            </a:r>
            <a:r>
              <a:rPr lang="en-US" altLang="zh-CN"/>
              <a:t>604</a:t>
            </a:r>
            <a:r>
              <a:t>的阈值进行过滤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5605145" y="-1917065"/>
            <a:ext cx="1715770" cy="11335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71550"/>
            <a:ext cx="5991225" cy="5694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3880" y="1098550"/>
            <a:ext cx="4988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从肺顶部到底部 一张一张的的画出图像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670" y="992505"/>
            <a:ext cx="6532245" cy="5388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98460" y="1199515"/>
            <a:ext cx="39471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把强度小于</a:t>
            </a:r>
            <a:r>
              <a:rPr lang="en-US" altLang="zh-CN"/>
              <a:t>604</a:t>
            </a:r>
            <a:r>
              <a:rPr lang="zh-CN" altLang="en-US"/>
              <a:t>的区域重置为</a:t>
            </a:r>
            <a:r>
              <a:rPr lang="en-US" altLang="zh-CN"/>
              <a:t>0</a:t>
            </a:r>
            <a:r>
              <a:rPr lang="zh-CN" altLang="en-US"/>
              <a:t>，其余位置保留 ，可以看出剩余的全部是肺部区域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__results___24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935" y="885190"/>
            <a:ext cx="5327015" cy="51987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2660" y="1287780"/>
            <a:ext cx="2833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最后使用</a:t>
            </a:r>
            <a:r>
              <a:rPr lang="en-US" altLang="zh-CN"/>
              <a:t>3D</a:t>
            </a:r>
            <a:r>
              <a:rPr lang="zh-CN" altLang="en-US"/>
              <a:t>图更直观的看一下我们的结果。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352675" y="3244215"/>
            <a:ext cx="245745" cy="3594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6090" y="2484120"/>
            <a:ext cx="48247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平安科技</a:t>
            </a:r>
            <a:endParaRPr lang="zh-CN" altLang="en-US"/>
          </a:p>
          <a:p>
            <a:r>
              <a:rPr lang="zh-CN" altLang="en-US"/>
              <a:t>预处理数据为128*128*128的立方体，然后使用多尺度策略，生成两个尺寸的小立方体：36 * 48 * 48和20 * 36 * 36</a:t>
            </a:r>
            <a:endParaRPr lang="zh-CN" altLang="en-US"/>
          </a:p>
          <a:p>
            <a:r>
              <a:rPr lang="zh-CN" altLang="en-US"/>
              <a:t>采用了三维的FPN（特征金字塔网络）</a:t>
            </a:r>
            <a:endParaRPr lang="zh-CN" altLang="en-US"/>
          </a:p>
          <a:p>
            <a:r>
              <a:rPr lang="zh-CN" altLang="en-US"/>
              <a:t>通过多种方式微调，已经将预测准去度提升到</a:t>
            </a:r>
            <a:r>
              <a:rPr lang="en-US" altLang="zh-CN"/>
              <a:t>0.951 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CT</a:t>
            </a:r>
            <a:r>
              <a:t>影像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019810"/>
            <a:ext cx="5347970" cy="3957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95" y="3586480"/>
            <a:ext cx="5899785" cy="2987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84620" y="1831975"/>
            <a:ext cx="419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Luna16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LUNA16</a:t>
            </a:r>
            <a:r>
              <a:rPr lang="en-US" altLang="zh-CN"/>
              <a:t>(LUng Nodule Analysis 2016)</a:t>
            </a:r>
            <a:r>
              <a:rPr lang="zh-CN" altLang="en-US"/>
              <a:t>的数据来源于一个更大的数据集LIDC-IDRI，该数据集共有1018个CT扫描，也就是1018个病例，每个CT图像都有xml格式的标签文件，这个数据集的数据来源于7家不同的学术机构，所采用的扫描器及其相关参数都不尽相同，所以，1018个图像可以说分布不均，因此根据以下筛选条件</a:t>
            </a:r>
            <a:endParaRPr lang="zh-CN" altLang="en-US"/>
          </a:p>
          <a:p>
            <a:r>
              <a:rPr lang="zh-CN" altLang="en-US"/>
              <a:t>（1）将直径&gt;3mm的结节筛选出来，其它的不用，剩余5765个结节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（2）将相近的结节融合，融合后还有2290个结节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（3）将三个以上专家标注的结节作为检测使用，共有1186个结节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mhd(每个病例</a:t>
            </a:r>
            <a:r>
              <a:t>都包含</a:t>
            </a:r>
            <a:r>
              <a:rPr lang="en-US" altLang="zh-CN"/>
              <a:t>.mhd和</a:t>
            </a:r>
            <a:r>
              <a:t>对应的</a:t>
            </a:r>
            <a:r>
              <a:rPr lang="en-US" altLang="zh-CN"/>
              <a:t>.raw格式的文件组成)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CN" altLang="en-US"/>
              <a:t>ObjectType = Image       </a:t>
            </a:r>
            <a:endParaRPr lang="zh-CN" altLang="en-US"/>
          </a:p>
          <a:p>
            <a:r>
              <a:rPr lang="zh-CN" altLang="en-US"/>
              <a:t>NDims = 3                                                                            #三维数据</a:t>
            </a:r>
            <a:endParaRPr lang="zh-CN" altLang="en-US"/>
          </a:p>
          <a:p>
            <a:r>
              <a:rPr lang="zh-CN" altLang="en-US"/>
              <a:t>BinaryData = True                                                               #二进制数据</a:t>
            </a:r>
            <a:endParaRPr lang="zh-CN" altLang="en-US"/>
          </a:p>
          <a:p>
            <a:r>
              <a:rPr lang="zh-CN" altLang="en-US"/>
              <a:t>BinaryDataByteOrderMSB = False</a:t>
            </a:r>
            <a:endParaRPr lang="zh-CN" altLang="en-US"/>
          </a:p>
          <a:p>
            <a:r>
              <a:rPr lang="zh-CN" altLang="en-US"/>
              <a:t>CompressedData = False</a:t>
            </a:r>
            <a:endParaRPr lang="zh-CN" altLang="en-US"/>
          </a:p>
          <a:p>
            <a:r>
              <a:rPr lang="zh-CN" altLang="en-US"/>
              <a:t>TransformMatrix = 1 0 0 0 1 0 0 0 1                                   #100,010,001 分别代表x,y,z</a:t>
            </a:r>
            <a:endParaRPr lang="zh-CN" altLang="en-US"/>
          </a:p>
          <a:p>
            <a:r>
              <a:rPr lang="zh-CN" altLang="en-US"/>
              <a:t>Offset = -198.10000600000001 -195 -335.209991        #原点坐标</a:t>
            </a:r>
            <a:endParaRPr lang="zh-CN" altLang="en-US"/>
          </a:p>
          <a:p>
            <a:r>
              <a:rPr lang="zh-CN" altLang="en-US"/>
              <a:t>CenterOfRotation = 0 0 0</a:t>
            </a:r>
            <a:endParaRPr lang="zh-CN" altLang="en-US"/>
          </a:p>
          <a:p>
            <a:r>
              <a:rPr lang="zh-CN" altLang="en-US"/>
              <a:t>AnatomicalOrientation = RAI</a:t>
            </a:r>
            <a:endParaRPr lang="zh-CN" altLang="en-US"/>
          </a:p>
          <a:p>
            <a:r>
              <a:rPr lang="zh-CN" altLang="en-US"/>
              <a:t>ElementSpacing = 0.7617189884185791 0.7617189884185791 2.5     #像素间隔 x,y,z</a:t>
            </a:r>
            <a:endParaRPr lang="zh-CN" altLang="en-US"/>
          </a:p>
          <a:p>
            <a:r>
              <a:rPr lang="zh-CN" altLang="en-US"/>
              <a:t>DimSize = 512 512 121                                                                                   #数据的大小 x,y,z</a:t>
            </a:r>
            <a:endParaRPr lang="zh-CN" altLang="en-US"/>
          </a:p>
          <a:p>
            <a:r>
              <a:rPr lang="zh-CN" altLang="en-US"/>
              <a:t>ElementType = MET_SHORT</a:t>
            </a:r>
            <a:endParaRPr lang="zh-CN" altLang="en-US"/>
          </a:p>
          <a:p>
            <a:r>
              <a:rPr lang="zh-CN" altLang="en-US"/>
              <a:t>ElementDataFile = 1.3.6.1.4.1.14519.5.2.1.6279.6001.105756658031515062000744821260.raw     #数据存储的文件名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3885" y="977265"/>
            <a:ext cx="4876800" cy="3657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11090" y="3666490"/>
            <a:ext cx="73012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csv文件中的内容形式为：</a:t>
            </a:r>
            <a:endParaRPr lang="zh-CN" altLang="en-US"/>
          </a:p>
          <a:p>
            <a:r>
              <a:rPr lang="zh-CN" altLang="en-US"/>
              <a:t>seriesuid：表示每个病例图像对应的文件名</a:t>
            </a:r>
            <a:endParaRPr lang="zh-CN" altLang="en-US"/>
          </a:p>
          <a:p>
            <a:r>
              <a:rPr lang="zh-CN" altLang="en-US"/>
              <a:t>coordX，coord</a:t>
            </a:r>
            <a:r>
              <a:rPr lang="en-US" altLang="zh-CN"/>
              <a:t>Y</a:t>
            </a:r>
            <a:r>
              <a:rPr lang="zh-CN" altLang="en-US"/>
              <a:t>，coord</a:t>
            </a:r>
            <a:r>
              <a:rPr lang="en-US" altLang="zh-CN"/>
              <a:t>Z</a:t>
            </a:r>
            <a:r>
              <a:rPr lang="zh-CN" altLang="en-US"/>
              <a:t>，diameter_mm:表示医生标注的结节位置信息和直径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4908550"/>
            <a:ext cx="11315065" cy="1725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91075" y="1082040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的</a:t>
            </a:r>
            <a:r>
              <a:rPr lang="zh-CN" altLang="en-US">
                <a:sym typeface="+mn-ea"/>
              </a:rPr>
              <a:t>SimpleITK包读取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1242695"/>
            <a:ext cx="6296025" cy="41973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0325" y="125095"/>
            <a:ext cx="6115050" cy="3100705"/>
          </a:xfrm>
        </p:spPr>
        <p:txBody>
          <a:bodyPr>
            <a:normAutofit/>
          </a:bodyPr>
          <a:p>
            <a:r>
              <a:rPr lang="zh-CN" altLang="en-US"/>
              <a:t>DICOM把每一层图像都作为一个独立的文件，这些文件用数字命名从而反映相对应的图像层数（在不同的系统有一定差异）。文件中包含文件头信息，且必须要特定的软件才能打开使用DICOM包含了大量的元数据信息在文件头中，包括仪器信息、图像采集参数以及病人信息资料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5100" y="2593975"/>
            <a:ext cx="496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在读取相关文件时使用pydicom即可。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6240" y="201930"/>
            <a:ext cx="294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DICOM</a:t>
            </a:r>
            <a:r>
              <a:rPr lang="zh-CN" altLang="en-US"/>
              <a:t>文件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dicom</a:t>
            </a:r>
            <a:r>
              <a:t>图片数据读取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工具：dicom、matplotlib</a:t>
            </a:r>
            <a:endParaRPr lang="zh-CN" altLang="en-US"/>
          </a:p>
          <a:p>
            <a:r>
              <a:rPr lang="zh-CN" altLang="en-US"/>
              <a:t>(0008, 0005) Specific Character Set              CS: 'ISO_IR 100'</a:t>
            </a:r>
            <a:endParaRPr lang="zh-CN" altLang="en-US"/>
          </a:p>
          <a:p>
            <a:r>
              <a:rPr lang="zh-CN" altLang="en-US"/>
              <a:t>(0008, 0008) Image Type                          CS: ['ORIGINAL', 'PRIMARY', 'AXIAL']</a:t>
            </a:r>
            <a:endParaRPr lang="zh-CN" altLang="en-US"/>
          </a:p>
          <a:p>
            <a:r>
              <a:rPr lang="zh-CN" altLang="en-US"/>
              <a:t>(0008, 0016) SOP Class UID                       UI: CT Image Storage</a:t>
            </a:r>
            <a:endParaRPr lang="zh-CN" altLang="en-US"/>
          </a:p>
          <a:p>
            <a:r>
              <a:rPr lang="zh-CN" altLang="en-US"/>
              <a:t>(0008, 0018) SOP Instance UID                    UI: 1.3.6.1.4.1.14519.5.2.1.6279.6001.143451261327128179989900675595   #用于区分每一张dcm切片</a:t>
            </a:r>
            <a:endParaRPr lang="zh-CN" altLang="en-US"/>
          </a:p>
          <a:p>
            <a:r>
              <a:rPr lang="zh-CN" altLang="en-US"/>
              <a:t>(0018, 0050) Slice Thickness                     DS: '2.500000'   </a:t>
            </a:r>
            <a:endParaRPr lang="zh-CN" altLang="en-US"/>
          </a:p>
          <a:p>
            <a:r>
              <a:rPr lang="zh-CN" altLang="en-US"/>
              <a:t>(0020, 0010) Study ID                            SH: ''</a:t>
            </a:r>
            <a:endParaRPr lang="zh-CN" altLang="en-US"/>
          </a:p>
          <a:p>
            <a:r>
              <a:rPr lang="zh-CN" altLang="en-US"/>
              <a:t>(0020, 0011) Series Number                       IS: '3000566'</a:t>
            </a:r>
            <a:endParaRPr lang="zh-CN" altLang="en-US"/>
          </a:p>
          <a:p>
            <a:r>
              <a:rPr lang="zh-CN" altLang="en-US"/>
              <a:t>(0020, 0013) Instance Number                     IS: '80'</a:t>
            </a:r>
            <a:endParaRPr lang="zh-CN" altLang="en-US"/>
          </a:p>
          <a:p>
            <a:r>
              <a:rPr lang="zh-CN" altLang="en-US"/>
              <a:t>(0020, 0032) Image Position (Patient)            DS: ['-166.000000', '-171.699997', '-207.500000']      #表示图像的左上角在空间坐标系中的x,y,z坐标，单位是毫米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925" y="5588000"/>
            <a:ext cx="8610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注：0002组描述设备通讯，0008组描述特征参数，0010组描述患者信息，0028组描述图像信息参数</a:t>
            </a:r>
            <a:endParaRPr lang="zh-CN" altLang="en-US"/>
          </a:p>
          <a:p>
            <a:r>
              <a:rPr lang="zh-CN" altLang="en-US"/>
              <a:t>DICOM 文件包含的四级属性，patient(病人），study（检查），series（序列），SOP（影像）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用软件打开</a:t>
            </a:r>
            <a:r>
              <a:rPr lang="en-US" altLang="zh-CN"/>
              <a:t>dicom</a:t>
            </a:r>
            <a:r>
              <a:t>文件</a:t>
            </a: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28065"/>
            <a:ext cx="10587355" cy="2242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53770"/>
            <a:ext cx="3596640" cy="3268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94425" y="953770"/>
            <a:ext cx="532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读取文件即可，使用</a:t>
            </a:r>
            <a:r>
              <a:rPr lang="en-US" altLang="zh-CN"/>
              <a:t>dicom.read_file(file_dir)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24600" y="1778635"/>
            <a:ext cx="4634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并将-2000的亮度值调至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75945" y="418465"/>
            <a:ext cx="232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</p:tagLst>
</file>

<file path=ppt/tags/tag104.xml><?xml version="1.0" encoding="utf-8"?>
<p:tagLst xmlns:p="http://schemas.openxmlformats.org/presentationml/2006/main">
  <p:tag name="KSO_WM_TEMPLATE_CATEGORY" val="custom"/>
  <p:tag name="KSO_WM_TEMPLATE_INDEX" val="20186579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6579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heme/theme1.xml><?xml version="1.0" encoding="utf-8"?>
<a:theme xmlns:a="http://schemas.openxmlformats.org/drawingml/2006/main" name="Office 主题​​">
  <a:themeElements>
    <a:clrScheme name="自定义 23">
      <a:dk1>
        <a:srgbClr val="000000"/>
      </a:dk1>
      <a:lt1>
        <a:sysClr val="window" lastClr="FFFFFF"/>
      </a:lt1>
      <a:dk2>
        <a:srgbClr val="CBDBEB"/>
      </a:dk2>
      <a:lt2>
        <a:srgbClr val="FFFFFF"/>
      </a:lt2>
      <a:accent1>
        <a:srgbClr val="2B4E72"/>
      </a:accent1>
      <a:accent2>
        <a:srgbClr val="2790B0"/>
      </a:accent2>
      <a:accent3>
        <a:srgbClr val="97E0E4"/>
      </a:accent3>
      <a:accent4>
        <a:srgbClr val="A1D8CC"/>
      </a:accent4>
      <a:accent5>
        <a:srgbClr val="C4D9D8"/>
      </a:accent5>
      <a:accent6>
        <a:srgbClr val="B9DCB5"/>
      </a:accent6>
      <a:hlink>
        <a:srgbClr val="658BD5"/>
      </a:hlink>
      <a:folHlink>
        <a:srgbClr val="A16AA5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2695</Words>
  <Application>WPS 演示</Application>
  <PresentationFormat>宽屏</PresentationFormat>
  <Paragraphs>89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汉仪旗黑-85S</vt:lpstr>
      <vt:lpstr>Arial Unicode MS</vt:lpstr>
      <vt:lpstr>黑体</vt:lpstr>
      <vt:lpstr>Calibri</vt:lpstr>
      <vt:lpstr>Office 主题​​</vt:lpstr>
      <vt:lpstr>CT断层扫描预处理</vt:lpstr>
      <vt:lpstr>CT影像</vt:lpstr>
      <vt:lpstr>Luna16</vt:lpstr>
      <vt:lpstr>mhd(每个病例都包含.mhd和对应的.raw格式的文件组成)</vt:lpstr>
      <vt:lpstr>PowerPoint 演示文稿</vt:lpstr>
      <vt:lpstr>PowerPoint 演示文稿</vt:lpstr>
      <vt:lpstr>dicom图片数据读取</vt:lpstr>
      <vt:lpstr>用软件打开dicom文件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soliva</cp:lastModifiedBy>
  <cp:revision>10</cp:revision>
  <dcterms:created xsi:type="dcterms:W3CDTF">2019-05-29T12:42:00Z</dcterms:created>
  <dcterms:modified xsi:type="dcterms:W3CDTF">2019-06-14T07:21:26Z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